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80" r:id="rId10"/>
    <p:sldId id="282" r:id="rId11"/>
    <p:sldId id="283" r:id="rId12"/>
    <p:sldId id="288" r:id="rId13"/>
    <p:sldId id="281" r:id="rId14"/>
    <p:sldId id="279" r:id="rId15"/>
    <p:sldId id="274" r:id="rId16"/>
    <p:sldId id="285" r:id="rId17"/>
    <p:sldId id="268" r:id="rId18"/>
    <p:sldId id="269" r:id="rId19"/>
    <p:sldId id="270" r:id="rId20"/>
    <p:sldId id="271" r:id="rId21"/>
    <p:sldId id="286" r:id="rId22"/>
    <p:sldId id="272" r:id="rId23"/>
    <p:sldId id="273" r:id="rId24"/>
    <p:sldId id="275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80"/>
            <p14:sldId id="282"/>
            <p14:sldId id="283"/>
            <p14:sldId id="288"/>
            <p14:sldId id="281"/>
            <p14:sldId id="279"/>
            <p14:sldId id="274"/>
            <p14:sldId id="285"/>
            <p14:sldId id="268"/>
            <p14:sldId id="269"/>
            <p14:sldId id="270"/>
            <p14:sldId id="271"/>
          </p14:sldIdLst>
        </p14:section>
        <p14:section name="Conclusion" id="{1E549B69-0B9E-3040-A130-2CA8F336490D}">
          <p14:sldIdLst>
            <p14:sldId id="286"/>
            <p14:sldId id="272"/>
            <p14:sldId id="273"/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4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8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9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0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3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9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0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6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381F4-085A-4709-A0F9-66399489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" y="2347491"/>
            <a:ext cx="6459753" cy="430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9D602-5E6A-442C-B1F2-C2CDDB68E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19" y="2347491"/>
            <a:ext cx="6390097" cy="42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4C80A-2F6D-4367-839C-563AC3A6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479" y="1644251"/>
            <a:ext cx="6914051" cy="460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31E1D-3B7E-4D05-9EE9-40A07A55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056" y="1624673"/>
            <a:ext cx="6940257" cy="46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7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A4C4F-769A-4B43-82D2-9FB00D57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5" y="1147665"/>
            <a:ext cx="8845314" cy="58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9C1ED-9931-4174-96D4-2FBDBC7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50" y="2786782"/>
            <a:ext cx="5486411" cy="36576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1DBD-6E31-4C74-8DE6-73B7F5D6D61E}"/>
              </a:ext>
            </a:extLst>
          </p:cNvPr>
          <p:cNvSpPr txBox="1">
            <a:spLocks/>
          </p:cNvSpPr>
          <p:nvPr/>
        </p:nvSpPr>
        <p:spPr>
          <a:xfrm>
            <a:off x="6153353" y="2130793"/>
            <a:ext cx="5118027" cy="61368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GDP and Emissions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7BDA-F29E-4AA3-A63B-F006D56A6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9" y="1459021"/>
            <a:ext cx="5661761" cy="56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B2C6-C039-4B33-9F77-71CEAEF2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99" y="2662017"/>
            <a:ext cx="9363075" cy="36766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B23F3-7437-4E5F-8662-9E9244A38CF1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CO2 Emissions Heatmap 2015</a:t>
            </a:r>
          </a:p>
        </p:txBody>
      </p:sp>
    </p:spTree>
    <p:extLst>
      <p:ext uri="{BB962C8B-B14F-4D97-AF65-F5344CB8AC3E}">
        <p14:creationId xmlns:p14="http://schemas.microsoft.com/office/powerpoint/2010/main" val="224464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029FE-40C5-45A7-847D-60778D9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3" y="1639421"/>
            <a:ext cx="4484641" cy="253665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E27519-7F6F-42DB-AE57-C5D99AC0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3" y="4178014"/>
            <a:ext cx="4019979" cy="26799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A4991-B2B5-4D6F-ADA9-E2501FB09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04" y="1690688"/>
            <a:ext cx="3564621" cy="23764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97B2E-13CB-47A4-97DD-0E719BF9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44" y="4113538"/>
            <a:ext cx="3804980" cy="253665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A6A0-6B26-4395-88D1-E7001835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553" y="1655061"/>
            <a:ext cx="3564621" cy="237641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6D51D-73E7-4F22-B20E-41DD717CF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552" y="4042285"/>
            <a:ext cx="3564621" cy="23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B0470-6414-42E0-97AF-97F7455E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2" y="2464420"/>
            <a:ext cx="5487650" cy="365843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869ED5-0E6E-4CED-AC72-C3B2440454EA}"/>
              </a:ext>
            </a:extLst>
          </p:cNvPr>
          <p:cNvSpPr txBox="1">
            <a:spLocks/>
          </p:cNvSpPr>
          <p:nvPr/>
        </p:nvSpPr>
        <p:spPr>
          <a:xfrm>
            <a:off x="671476" y="1984849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Investment In-flows (R&amp;D) into Renewable Energy </a:t>
            </a:r>
          </a:p>
        </p:txBody>
      </p:sp>
    </p:spTree>
    <p:extLst>
      <p:ext uri="{BB962C8B-B14F-4D97-AF65-F5344CB8AC3E}">
        <p14:creationId xmlns:p14="http://schemas.microsoft.com/office/powerpoint/2010/main" val="303591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does RE consumption look like between UN member nations?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have the EU, USA, and China energy consumption grown with their economies over time?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Is there a relation in the RE output and RE output percentage for the EU, USA, and China in relation to their GDP? If so,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UN Member Energy Consumption 2015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77D5A-C8E2-468B-ADF4-0816E1BC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" y="2261719"/>
            <a:ext cx="5711860" cy="380790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209ADC7-A5FE-429C-BDBF-9FA5FF87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71" y="2261719"/>
            <a:ext cx="5711287" cy="3807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EE06C6-1B96-40BF-99AE-17E33B49CACC}"/>
              </a:ext>
            </a:extLst>
          </p:cNvPr>
          <p:cNvSpPr txBox="1">
            <a:spLocks/>
          </p:cNvSpPr>
          <p:nvPr/>
        </p:nvSpPr>
        <p:spPr>
          <a:xfrm>
            <a:off x="423908" y="610623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*All classifications passed normality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6531947" y="6105333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*Only 2 classifications passed normality test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94641-C3DE-43A9-8BC0-A0B3E5FF8A76}"/>
              </a:ext>
            </a:extLst>
          </p:cNvPr>
          <p:cNvSpPr txBox="1">
            <a:spLocks/>
          </p:cNvSpPr>
          <p:nvPr/>
        </p:nvSpPr>
        <p:spPr>
          <a:xfrm>
            <a:off x="3274765" y="629472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09A13-C480-4575-8D6B-56082A8CA858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84D33-B376-401F-92C4-BDAD24FCF096}"/>
              </a:ext>
            </a:extLst>
          </p:cNvPr>
          <p:cNvGrpSpPr/>
          <p:nvPr/>
        </p:nvGrpSpPr>
        <p:grpSpPr>
          <a:xfrm>
            <a:off x="503126" y="2457684"/>
            <a:ext cx="11210567" cy="3756167"/>
            <a:chOff x="503126" y="2457684"/>
            <a:chExt cx="11210567" cy="3756167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ADEC1C63-B775-4DCA-BEB2-868A05F9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17" y="2474000"/>
              <a:ext cx="5609776" cy="3739851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5F1F05C5-A5F5-434B-A0C3-586B78B9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26" y="2457684"/>
              <a:ext cx="5592874" cy="3728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92CB-1C44-4848-9755-4EF0B78698E4}"/>
              </a:ext>
            </a:extLst>
          </p:cNvPr>
          <p:cNvGrpSpPr/>
          <p:nvPr/>
        </p:nvGrpSpPr>
        <p:grpSpPr>
          <a:xfrm>
            <a:off x="281330" y="2474000"/>
            <a:ext cx="11629339" cy="3892079"/>
            <a:chOff x="281330" y="2474000"/>
            <a:chExt cx="11629339" cy="3892079"/>
          </a:xfrm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E3689964-657F-43EA-91AC-D5DB5E4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489633"/>
              <a:ext cx="5814669" cy="3876446"/>
            </a:xfrm>
            <a:prstGeom prst="rect">
              <a:avLst/>
            </a:prstGeom>
          </p:spPr>
        </p:pic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EB8FF1E3-3D0F-4C22-8CE7-049C15A1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330" y="2474000"/>
              <a:ext cx="5814670" cy="387644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USA, and China Total Energy Consumption 1990 - 2015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62C83-73F2-45A8-9F7B-D8EB3732301A}"/>
              </a:ext>
            </a:extLst>
          </p:cNvPr>
          <p:cNvSpPr txBox="1"/>
          <p:nvPr/>
        </p:nvSpPr>
        <p:spPr>
          <a:xfrm>
            <a:off x="2213811" y="6480109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</a:p>
          <a:p>
            <a:r>
              <a:rPr lang="en-US" sz="800" dirty="0">
                <a:latin typeface="Georgia" panose="02040502050405020303" pitchFamily="18" charset="0"/>
              </a:rPr>
              <a:t>http://data.imf.org/GDP</a:t>
            </a:r>
          </a:p>
        </p:txBody>
      </p:sp>
    </p:spTree>
    <p:extLst>
      <p:ext uri="{BB962C8B-B14F-4D97-AF65-F5344CB8AC3E}">
        <p14:creationId xmlns:p14="http://schemas.microsoft.com/office/powerpoint/2010/main" val="19185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130758"/>
            <a:ext cx="502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CONCLUSIONS, SOURCES,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 and China Renewable Energy Consumption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570741" y="600246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Georgia" panose="02040502050405020303" pitchFamily="18" charset="0"/>
              </a:rPr>
              <a:t>Bubble Size Depicts </a:t>
            </a:r>
            <a:r>
              <a:rPr lang="en-US" sz="1050" dirty="0">
                <a:latin typeface="Georgia" panose="02040502050405020303" pitchFamily="18" charset="0"/>
              </a:rPr>
              <a:t>Country</a:t>
            </a:r>
            <a:r>
              <a:rPr lang="en-US" sz="1200" dirty="0">
                <a:latin typeface="Georgia" panose="02040502050405020303" pitchFamily="18" charset="0"/>
              </a:rPr>
              <a:t> Total Energy Consumption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AFE5CA7-06B1-49F5-901C-F08708DA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1" y="2158414"/>
            <a:ext cx="5711295" cy="38075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AA2E8BC-EB08-4E8D-9126-E07AB10A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158414"/>
            <a:ext cx="5711295" cy="3807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D7D79D-D519-442A-B61A-68F43B13C638}"/>
              </a:ext>
            </a:extLst>
          </p:cNvPr>
          <p:cNvSpPr txBox="1">
            <a:spLocks/>
          </p:cNvSpPr>
          <p:nvPr/>
        </p:nvSpPr>
        <p:spPr>
          <a:xfrm>
            <a:off x="3355609" y="635037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4EB25-F515-475E-835D-88CCE7A80FF4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67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1805369"/>
            <a:ext cx="10849047" cy="468750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Georgia" panose="02040502050405020303" pitchFamily="18" charset="0"/>
            </a:endParaRPr>
          </a:p>
          <a:p>
            <a:pPr marL="91440" lvl="3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Emissions</a:t>
            </a:r>
          </a:p>
          <a:p>
            <a:pPr marL="64008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China, Europe, and the United States are the main contributors of CO2 emissions. </a:t>
            </a:r>
          </a:p>
          <a:p>
            <a:pPr marL="640080" lvl="4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Because of the switch away from coal and the Paris Agreement, European countries have seen a drastic drop in emissions.</a:t>
            </a:r>
          </a:p>
          <a:p>
            <a:pPr marL="640080" lvl="4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As China evolves into being a well-developed country, their CO2 emissions continue to rise despite its goal to becoming carbon neutral.</a:t>
            </a:r>
          </a:p>
          <a:p>
            <a:pPr marL="91440" lvl="3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Investment</a:t>
            </a:r>
          </a:p>
          <a:p>
            <a:pPr marL="64008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Georgia" panose="02040502050405020303" pitchFamily="18" charset="0"/>
              </a:rPr>
              <a:t>Investment in Renewable Energy is motivated by market forces and not a desire to reduce greenhouse emissions.</a:t>
            </a:r>
          </a:p>
          <a:p>
            <a:pPr marL="64008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Georgia" panose="02040502050405020303" pitchFamily="18" charset="0"/>
              </a:rPr>
              <a:t>Those countries that do invest heavily in Renewable Energy show a decreased reliance on fossil fuels. </a:t>
            </a: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91440" lvl="3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Energy Consumption</a:t>
            </a:r>
          </a:p>
          <a:p>
            <a:pPr marL="54864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Between UN member countries, there is a wide disparity between each economic classification and RE consumption</a:t>
            </a:r>
          </a:p>
          <a:p>
            <a:pPr marL="54864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b="0" i="0" dirty="0">
                <a:solidFill>
                  <a:srgbClr val="1D1C1D"/>
                </a:solidFill>
                <a:effectLst/>
                <a:latin typeface="Georgia" panose="02040502050405020303" pitchFamily="18" charset="0"/>
              </a:rPr>
              <a:t>EU, USA and China have all increased RE consumption, but over percentage of total consumption % has not mirrored the change.</a:t>
            </a:r>
          </a:p>
          <a:p>
            <a:pPr marL="548640" lvl="5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RE consumption correlates with country GDP, but not RE consumption %. Appears a threshold exists. </a:t>
            </a:r>
          </a:p>
          <a:p>
            <a:pPr marL="91440" lvl="4" indent="-457200" fontAlgn="base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30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Flaws in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Limited ability to collect and confirm investment data via multiple sources.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GHG emission data was taken from the IEA as reported by each country. There is potential that either the numbers reported were falsified or that each country used a non-uniform definition in classifying emissions.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Developed countries have a greater incentive to reduce emissions as they have already modernized their infrastructure, economy,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while developing nations see the requirement to slow down GHG emission as a request to slow down their growth.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Countries do not all have the same natural resources to draw upon so some will be more able to utilize renewable energy compared to others.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4" fontAlgn="base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26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5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C817B-96F0-4290-8B09-BB18D961B2AB}"/>
              </a:ext>
            </a:extLst>
          </p:cNvPr>
          <p:cNvSpPr txBox="1"/>
          <p:nvPr/>
        </p:nvSpPr>
        <p:spPr>
          <a:xfrm>
            <a:off x="349249" y="2107216"/>
            <a:ext cx="105318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Energy supply.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Finance flows for renewable investment.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IEA.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CO2 Emissions 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sz="14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IMF.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GDP statistics.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World Bank.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Energy use data.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</a:rPr>
              <a:t>https://databank.worldbank.org/reports.aspx?source=sustainable-energy-for-all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 [referring to United Nations (2015),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1400" b="1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 [Masson-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Delmotte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V., P.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H.-O.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Pörtner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D. Roberts, J.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Skea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P.R. Shukla, A. Pirani, W.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Moufouma-Okia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C.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Péan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R.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Pidcock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S. Connors, J.B.R. Matthews, Y. Chen, X. Zhou, M.I.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Gomis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E.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Lonnoy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Maycock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M.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Tignor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and T. Waterfield (eds.)]. Intergovernmental Panel on Climate Change (IPCC), Geneva, and associated press materials.</a:t>
            </a: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(2019d),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energy transformation: The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REmap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transition pathway (Background report to 2019 edition)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IRENA, Abu Dhabi.</a:t>
            </a:r>
            <a:endParaRPr lang="en-US" sz="1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1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009410"/>
            <a:ext cx="10849047" cy="4351338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Is sufficient investment being made to make renewable energy a significant portion of world energy needs?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50B085-0A7C-4C4F-8373-DF8AA1357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8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1723</Words>
  <Application>Microsoft Office PowerPoint</Application>
  <PresentationFormat>Widescreen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Chad Dubiel</cp:lastModifiedBy>
  <cp:revision>35</cp:revision>
  <dcterms:created xsi:type="dcterms:W3CDTF">2020-09-19T18:15:38Z</dcterms:created>
  <dcterms:modified xsi:type="dcterms:W3CDTF">2020-09-22T23:17:13Z</dcterms:modified>
</cp:coreProperties>
</file>